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91" r:id="rId14"/>
    <p:sldId id="292" r:id="rId15"/>
    <p:sldId id="270" r:id="rId16"/>
    <p:sldId id="271" r:id="rId17"/>
    <p:sldId id="272" r:id="rId18"/>
    <p:sldId id="294" r:id="rId19"/>
    <p:sldId id="273" r:id="rId20"/>
    <p:sldId id="274" r:id="rId21"/>
    <p:sldId id="295" r:id="rId22"/>
    <p:sldId id="296" r:id="rId23"/>
    <p:sldId id="297" r:id="rId24"/>
    <p:sldId id="275" r:id="rId25"/>
    <p:sldId id="285" r:id="rId26"/>
    <p:sldId id="288" r:id="rId27"/>
    <p:sldId id="289" r:id="rId28"/>
    <p:sldId id="290" r:id="rId29"/>
    <p:sldId id="276" r:id="rId30"/>
    <p:sldId id="277" r:id="rId31"/>
    <p:sldId id="279" r:id="rId32"/>
    <p:sldId id="298" r:id="rId33"/>
    <p:sldId id="286" r:id="rId34"/>
    <p:sldId id="278" r:id="rId35"/>
    <p:sldId id="280" r:id="rId36"/>
    <p:sldId id="281" r:id="rId37"/>
    <p:sldId id="283" r:id="rId38"/>
    <p:sldId id="284" r:id="rId39"/>
    <p:sldId id="300" r:id="rId40"/>
    <p:sldId id="299" r:id="rId41"/>
    <p:sldId id="301" r:id="rId42"/>
    <p:sldId id="302" r:id="rId43"/>
    <p:sldId id="303" r:id="rId44"/>
    <p:sldId id="304" r:id="rId4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F1E666-79FC-482B-B0BE-F6D69CB5D8B4}" type="datetimeFigureOut">
              <a:rPr lang="zh-CN" altLang="en-US" smtClean="0"/>
              <a:pPr/>
              <a:t>2020/5/27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9517-B0BA-47F3-89D8-4909841116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095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年题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99517-B0BA-47F3-89D8-49098411167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322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以前的题。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99517-B0BA-47F3-89D8-49098411167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569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99517-B0BA-47F3-89D8-49098411167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99517-B0BA-47F3-89D8-49098411167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99517-B0BA-47F3-89D8-49098411167B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99517-B0BA-47F3-89D8-49098411167B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6.wdp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12.wdp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microsoft.com/office/2007/relationships/hdphoto" Target="../media/hdphoto14.wdp"/><Relationship Id="rId7" Type="http://schemas.openxmlformats.org/officeDocument/2006/relationships/image" Target="../media/image41.png"/><Relationship Id="rId12" Type="http://schemas.microsoft.com/office/2007/relationships/hdphoto" Target="../media/hdphoto18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microsoft.com/office/2007/relationships/hdphoto" Target="../media/hdphoto15.wdp"/><Relationship Id="rId10" Type="http://schemas.microsoft.com/office/2007/relationships/hdphoto" Target="../media/hdphoto17.wdp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7" Type="http://schemas.microsoft.com/office/2007/relationships/hdphoto" Target="../media/hdphoto2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20.wdp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0.png"/><Relationship Id="rId5" Type="http://schemas.openxmlformats.org/officeDocument/2006/relationships/image" Target="../media/image49.wmf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hdphoto" Target="../media/hdphoto24.wdp"/><Relationship Id="rId7" Type="http://schemas.microsoft.com/office/2007/relationships/hdphoto" Target="../media/hdphoto26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microsoft.com/office/2007/relationships/hdphoto" Target="../media/hdphoto25.wdp"/><Relationship Id="rId4" Type="http://schemas.openxmlformats.org/officeDocument/2006/relationships/image" Target="../media/image53.png"/><Relationship Id="rId9" Type="http://schemas.microsoft.com/office/2007/relationships/hdphoto" Target="../media/hdphoto27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9.wdp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microsoft.com/office/2007/relationships/hdphoto" Target="../media/hdphoto30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35.wdp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4.wdp"/><Relationship Id="rId5" Type="http://schemas.openxmlformats.org/officeDocument/2006/relationships/image" Target="../media/image89.png"/><Relationship Id="rId4" Type="http://schemas.microsoft.com/office/2007/relationships/hdphoto" Target="../media/hdphoto3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7" Type="http://schemas.microsoft.com/office/2007/relationships/hdphoto" Target="../media/hdphoto38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microsoft.com/office/2007/relationships/hdphoto" Target="../media/hdphoto37.wdp"/><Relationship Id="rId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9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1.wdp"/><Relationship Id="rId5" Type="http://schemas.openxmlformats.org/officeDocument/2006/relationships/image" Target="../media/image101.png"/><Relationship Id="rId4" Type="http://schemas.microsoft.com/office/2007/relationships/hdphoto" Target="../media/hdphoto40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4.wd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5.wdp"/><Relationship Id="rId4" Type="http://schemas.openxmlformats.org/officeDocument/2006/relationships/image" Target="../media/image113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46.wdp"/><Relationship Id="rId7" Type="http://schemas.microsoft.com/office/2007/relationships/hdphoto" Target="../media/hdphoto48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microsoft.com/office/2007/relationships/hdphoto" Target="../media/hdphoto47.wdp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3" name="Picture 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50" y="409194"/>
            <a:ext cx="79629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454114" y="4342656"/>
            <a:ext cx="84249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sz="1600" b="1" dirty="0" smtClean="0"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题：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同学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知道加速度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的定义式，</a:t>
            </a:r>
            <a:endParaRPr lang="zh-CN" altLang="en-US" sz="1600" b="1" dirty="0">
              <a:latin typeface="Arial" pitchFamily="34" charset="0"/>
            </a:endParaRPr>
          </a:p>
          <a:p>
            <a:pPr eaLnBrk="0" hangingPunct="0">
              <a:defRPr/>
            </a:pP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          （</a:t>
            </a:r>
            <a:r>
              <a:rPr lang="en-US" altLang="zh-CN" sz="1600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）没有根据题目中给定的初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末速度条件继续确认。</a:t>
            </a:r>
            <a:endParaRPr lang="zh-CN" altLang="en-US" sz="1600" b="1" dirty="0">
              <a:latin typeface="Arial" pitchFamily="34" charset="0"/>
            </a:endParaRPr>
          </a:p>
          <a:p>
            <a:pPr eaLnBrk="0" hangingPunct="0">
              <a:defRPr/>
            </a:pP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          （</a:t>
            </a:r>
            <a:r>
              <a:rPr lang="en-US" altLang="zh-CN" sz="1600" b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）未指明加速度的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方向。因为求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矢量时要同时指明大小和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方向。</a:t>
            </a:r>
            <a:endParaRPr lang="zh-CN" altLang="en-US" sz="1600" b="1" dirty="0">
              <a:latin typeface="Arial" pitchFamily="34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8683" y="409194"/>
            <a:ext cx="1071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>
                <a:latin typeface="Arial" pitchFamily="34" charset="0"/>
              </a:rPr>
              <a:t>作业</a:t>
            </a:r>
            <a:r>
              <a:rPr lang="en-US" altLang="zh-CN" b="1" dirty="0">
                <a:latin typeface="Arial" pitchFamily="34" charset="0"/>
              </a:rPr>
              <a:t>1.</a:t>
            </a:r>
            <a:endParaRPr lang="zh-CN" altLang="en-US" b="1" dirty="0">
              <a:latin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80" y="1406037"/>
            <a:ext cx="452437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697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28613"/>
            <a:ext cx="762952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71500" y="5157758"/>
            <a:ext cx="78889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sz="2000" b="1" dirty="0" smtClean="0"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题：学生错误多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，忽视了牛顿第二定律只可用于惯性系</a:t>
            </a:r>
            <a:endParaRPr lang="zh-CN" altLang="en-US" sz="2000" b="1" dirty="0">
              <a:latin typeface="Arial" pitchFamily="34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5718" y="184944"/>
            <a:ext cx="107156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Arial" pitchFamily="34" charset="0"/>
              </a:rPr>
              <a:t>以前的</a:t>
            </a: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>
                <a:latin typeface="Arial" pitchFamily="34" charset="0"/>
              </a:rPr>
              <a:t>3.</a:t>
            </a:r>
            <a:endParaRPr lang="zh-CN" altLang="en-US" b="1" dirty="0">
              <a:latin typeface="Arial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2852936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latin typeface="Arial" pitchFamily="34" charset="0"/>
              </a:rPr>
              <a:t>答案：第二章课件 </a:t>
            </a:r>
            <a:r>
              <a:rPr lang="en-US" altLang="zh-CN" dirty="0" smtClean="0">
                <a:latin typeface="Arial" pitchFamily="34" charset="0"/>
              </a:rPr>
              <a:t>P14-15</a:t>
            </a:r>
            <a:r>
              <a:rPr lang="zh-CN" altLang="en-US" b="1" dirty="0" smtClean="0">
                <a:latin typeface="Arial" pitchFamily="34" charset="0"/>
              </a:rPr>
              <a:t>，（</a:t>
            </a:r>
            <a:r>
              <a:rPr lang="en-US" altLang="zh-CN" b="1" dirty="0" smtClean="0">
                <a:latin typeface="Arial" pitchFamily="34" charset="0"/>
              </a:rPr>
              <a:t>m</a:t>
            </a:r>
            <a:r>
              <a:rPr lang="zh-CN" altLang="en-US" b="1" dirty="0" smtClean="0">
                <a:latin typeface="Arial" pitchFamily="34" charset="0"/>
              </a:rPr>
              <a:t>对地）   </a:t>
            </a:r>
            <a:endParaRPr lang="en-US" altLang="zh-CN" b="1" dirty="0" smtClean="0">
              <a:latin typeface="Arial" pitchFamily="34" charset="0"/>
            </a:endParaRPr>
          </a:p>
          <a:p>
            <a:pPr eaLnBrk="0" hangingPunct="0">
              <a:defRPr/>
            </a:pPr>
            <a:r>
              <a:rPr lang="en-US" altLang="zh-CN" dirty="0">
                <a:latin typeface="Arial" pitchFamily="34" charset="0"/>
              </a:rPr>
              <a:t> </a:t>
            </a:r>
            <a:r>
              <a:rPr lang="en-US" altLang="zh-CN" dirty="0" smtClean="0">
                <a:latin typeface="Arial" pitchFamily="34" charset="0"/>
              </a:rPr>
              <a:t>                             P21-23</a:t>
            </a:r>
            <a:r>
              <a:rPr lang="zh-CN" altLang="en-US" b="1" dirty="0" smtClean="0">
                <a:latin typeface="Arial" pitchFamily="34" charset="0"/>
              </a:rPr>
              <a:t>（</a:t>
            </a:r>
            <a:r>
              <a:rPr lang="en-US" altLang="zh-CN" b="1" dirty="0" smtClean="0">
                <a:latin typeface="Arial" pitchFamily="34" charset="0"/>
              </a:rPr>
              <a:t>m</a:t>
            </a:r>
            <a:r>
              <a:rPr lang="zh-CN" altLang="en-US" b="1" dirty="0" smtClean="0">
                <a:latin typeface="Arial" pitchFamily="34" charset="0"/>
              </a:rPr>
              <a:t>相对于</a:t>
            </a:r>
            <a:r>
              <a:rPr lang="en-US" altLang="zh-CN" b="1" dirty="0" smtClean="0">
                <a:latin typeface="Arial" pitchFamily="34" charset="0"/>
              </a:rPr>
              <a:t>M</a:t>
            </a:r>
            <a:r>
              <a:rPr lang="zh-CN" altLang="en-US" b="1" dirty="0" smtClean="0">
                <a:latin typeface="Arial" pitchFamily="34" charset="0"/>
              </a:rPr>
              <a:t>，要使用惯性力）</a:t>
            </a:r>
            <a:endParaRPr lang="zh-CN" altLang="en-US" b="1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43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50092" y="5622992"/>
            <a:ext cx="781317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sz="2000" b="1" dirty="0" smtClean="0"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题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zh-CN" altLang="en-US" sz="2000" b="1" dirty="0">
                <a:latin typeface="Arial" pitchFamily="34" charset="0"/>
              </a:rPr>
              <a:t> </a:t>
            </a:r>
            <a:r>
              <a:rPr lang="zh-CN" altLang="en-US" sz="2000" b="1" dirty="0" smtClean="0">
                <a:latin typeface="Arial" pitchFamily="34" charset="0"/>
              </a:rPr>
              <a:t> 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部分同学忽略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了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阻力  </a:t>
            </a:r>
            <a:r>
              <a:rPr lang="en-US" altLang="zh-CN" sz="2000" b="1" i="1" dirty="0">
                <a:latin typeface="Times New Roman" pitchFamily="18" charset="0"/>
                <a:cs typeface="Times New Roman" pitchFamily="18" charset="0"/>
              </a:rPr>
              <a:t>f = </a:t>
            </a:r>
            <a:r>
              <a:rPr lang="en-US" altLang="zh-CN" sz="2000" b="1" i="1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000" b="1" i="1" dirty="0" err="1" smtClean="0">
                <a:latin typeface="Times New Roman" pitchFamily="18" charset="0"/>
                <a:cs typeface="Times New Roman" pitchFamily="18" charset="0"/>
              </a:rPr>
              <a:t>kv</a:t>
            </a:r>
            <a:r>
              <a:rPr lang="en-US" altLang="zh-CN" sz="2000" b="1" i="1" dirty="0" smtClean="0">
                <a:latin typeface="Times New Roman" pitchFamily="18" charset="0"/>
                <a:cs typeface="Times New Roman" pitchFamily="18" charset="0"/>
              </a:rPr>
              <a:t> = ma 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式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中的负号</a:t>
            </a:r>
            <a:endParaRPr lang="zh-CN" altLang="en-US" sz="2000" b="1" dirty="0">
              <a:latin typeface="Arial" pitchFamily="34" charset="0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214311" y="116632"/>
            <a:ext cx="1071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 smtClean="0">
                <a:latin typeface="Arial" pitchFamily="34" charset="0"/>
              </a:rPr>
              <a:t>2.</a:t>
            </a:r>
            <a:endParaRPr lang="zh-CN" altLang="en-US" b="1" dirty="0">
              <a:latin typeface="Aria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08" y="1807404"/>
            <a:ext cx="3546150" cy="3210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074" y="1916832"/>
            <a:ext cx="42672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1" y="620688"/>
            <a:ext cx="879157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932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230110" y="116632"/>
            <a:ext cx="1071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 smtClean="0">
                <a:latin typeface="Arial" pitchFamily="34" charset="0"/>
              </a:rPr>
              <a:t>2.</a:t>
            </a:r>
            <a:endParaRPr lang="zh-CN" altLang="en-US" b="1" dirty="0">
              <a:latin typeface="Arial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30110" y="5805264"/>
            <a:ext cx="86364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sz="1600" b="1" dirty="0"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sz="1600" b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题： 能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想到用动量守恒的方法求解，可是有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部分同学认为人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跳离后的船速仍是</a:t>
            </a:r>
            <a:r>
              <a:rPr lang="en-US" altLang="zh-CN" sz="1600" b="1" dirty="0">
                <a:latin typeface="Times New Roman" pitchFamily="18" charset="0"/>
                <a:cs typeface="Times New Roman" pitchFamily="18" charset="0"/>
              </a:rPr>
              <a:t>2m/s</a:t>
            </a:r>
            <a:endParaRPr lang="en-US" altLang="zh-CN" sz="1600" b="1" dirty="0">
              <a:latin typeface="Arial" pitchFamily="34" charset="0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14" y="1916832"/>
            <a:ext cx="5181600" cy="379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0" y="520020"/>
            <a:ext cx="88106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60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5" y="392028"/>
            <a:ext cx="8820472" cy="3037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30110" y="2332"/>
            <a:ext cx="1071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>
                <a:solidFill>
                  <a:srgbClr val="FF0000"/>
                </a:solidFill>
                <a:latin typeface="Arial" pitchFamily="34" charset="0"/>
              </a:rPr>
              <a:t>作业</a:t>
            </a:r>
            <a:r>
              <a:rPr lang="en-US" altLang="zh-CN" b="1" dirty="0">
                <a:solidFill>
                  <a:srgbClr val="FF0000"/>
                </a:solidFill>
                <a:latin typeface="Arial" pitchFamily="34" charset="0"/>
              </a:rPr>
              <a:t>4.</a:t>
            </a:r>
            <a:endParaRPr lang="zh-CN" altLang="en-US" b="1" dirty="0">
              <a:solidFill>
                <a:srgbClr val="FF0000"/>
              </a:solidFill>
              <a:latin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64" y="2060848"/>
            <a:ext cx="5462937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66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30110" y="2332"/>
            <a:ext cx="1071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 smtClean="0">
                <a:latin typeface="Arial" pitchFamily="34" charset="0"/>
              </a:rPr>
              <a:t>2.</a:t>
            </a:r>
            <a:endParaRPr lang="zh-CN" altLang="en-US" b="1" dirty="0">
              <a:latin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91" y="1340767"/>
            <a:ext cx="6470405" cy="499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19" y="372220"/>
            <a:ext cx="7726158" cy="74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996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89" y="400516"/>
            <a:ext cx="73533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41763" y="215572"/>
            <a:ext cx="1071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 smtClean="0">
                <a:latin typeface="Arial" pitchFamily="34" charset="0"/>
              </a:rPr>
              <a:t>3.</a:t>
            </a:r>
            <a:endParaRPr lang="zh-CN" altLang="en-US" b="1" dirty="0">
              <a:latin typeface="Arial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67544" y="4941168"/>
            <a:ext cx="24288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sz="1600" b="1" dirty="0"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sz="1600" b="1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题  ：不知如何求解</a:t>
            </a:r>
            <a:endParaRPr lang="zh-CN" altLang="en-US" sz="1600" b="1" dirty="0">
              <a:latin typeface="Arial" pitchFamily="34" charset="0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88840"/>
            <a:ext cx="5625096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51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8662987" cy="260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50419"/>
            <a:ext cx="107156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Arial" pitchFamily="34" charset="0"/>
              </a:rPr>
              <a:t>以前的</a:t>
            </a: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>
                <a:latin typeface="Arial" pitchFamily="34" charset="0"/>
              </a:rPr>
              <a:t>5.</a:t>
            </a:r>
            <a:endParaRPr lang="zh-CN" altLang="en-US" b="1" dirty="0">
              <a:latin typeface="Arial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42875" y="5556836"/>
            <a:ext cx="40719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sz="1600" b="1" dirty="0"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sz="1600" b="1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题 ：未意识到圆盘对人做的功是负功</a:t>
            </a:r>
            <a:endParaRPr lang="zh-CN" altLang="en-US" sz="1600" b="1" dirty="0">
              <a:latin typeface="Arial" pitchFamily="34" charset="0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5656504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22" y="3501008"/>
            <a:ext cx="4622616" cy="1802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30910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75704"/>
            <a:ext cx="6791325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0" y="75704"/>
            <a:ext cx="1071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>
                <a:latin typeface="Arial" pitchFamily="34" charset="0"/>
              </a:rPr>
              <a:t>作业</a:t>
            </a:r>
            <a:r>
              <a:rPr lang="en-US" altLang="zh-CN" b="1" dirty="0" smtClean="0">
                <a:latin typeface="Arial" pitchFamily="34" charset="0"/>
              </a:rPr>
              <a:t>5</a:t>
            </a:r>
            <a:endParaRPr lang="zh-CN" altLang="en-US" b="1" dirty="0">
              <a:latin typeface="Arial" pitchFamily="34" charset="0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28" y="920960"/>
            <a:ext cx="3643312" cy="192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789439"/>
            <a:ext cx="3000375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9" y="2867273"/>
            <a:ext cx="50831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9" y="3681056"/>
            <a:ext cx="3414712" cy="1086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29" y="4775816"/>
            <a:ext cx="3714750" cy="143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9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76672"/>
            <a:ext cx="8789889" cy="2349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75704"/>
            <a:ext cx="1071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Arial" pitchFamily="34" charset="0"/>
              </a:rPr>
              <a:t>练习题</a:t>
            </a:r>
            <a:endParaRPr lang="zh-CN" altLang="en-US" b="1" dirty="0">
              <a:solidFill>
                <a:srgbClr val="FF0000"/>
              </a:solidFill>
              <a:latin typeface="Arial" pitchFamily="34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140968"/>
            <a:ext cx="2741217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" y="1988840"/>
            <a:ext cx="6107397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563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5745"/>
            <a:ext cx="7006467" cy="1829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96689" y="85061"/>
            <a:ext cx="1906941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>
                <a:latin typeface="Arial" pitchFamily="34" charset="0"/>
              </a:rPr>
              <a:t>练习题</a:t>
            </a:r>
          </a:p>
          <a:p>
            <a:pPr eaLnBrk="0" hangingPunct="0">
              <a:defRPr/>
            </a:pPr>
            <a:r>
              <a:rPr lang="zh-CN" altLang="en-US" sz="1600" b="1" dirty="0" smtClean="0">
                <a:latin typeface="Arial" pitchFamily="34" charset="0"/>
              </a:rPr>
              <a:t>（</a:t>
            </a:r>
            <a:r>
              <a:rPr lang="zh-CN" altLang="en-US" sz="1600" b="1" dirty="0" smtClean="0">
                <a:solidFill>
                  <a:srgbClr val="FF0000"/>
                </a:solidFill>
                <a:latin typeface="Arial" pitchFamily="34" charset="0"/>
              </a:rPr>
              <a:t>以前的</a:t>
            </a:r>
            <a:endParaRPr lang="en-US" altLang="zh-CN" sz="1600" b="1" dirty="0" smtClean="0">
              <a:solidFill>
                <a:srgbClr val="FF0000"/>
              </a:solidFill>
              <a:latin typeface="Arial" pitchFamily="34" charset="0"/>
            </a:endParaRPr>
          </a:p>
          <a:p>
            <a:pPr eaLnBrk="0" hangingPunct="0">
              <a:defRPr/>
            </a:pPr>
            <a:r>
              <a:rPr lang="zh-CN" altLang="en-US" sz="1600" b="1" dirty="0" smtClean="0">
                <a:latin typeface="Arial" pitchFamily="34" charset="0"/>
              </a:rPr>
              <a:t>作业</a:t>
            </a:r>
            <a:r>
              <a:rPr lang="en-US" altLang="zh-CN" sz="1600" b="1" dirty="0">
                <a:latin typeface="Arial" pitchFamily="34" charset="0"/>
              </a:rPr>
              <a:t>6</a:t>
            </a:r>
            <a:r>
              <a:rPr lang="en-US" altLang="zh-CN" sz="1600" b="1" dirty="0" smtClean="0">
                <a:latin typeface="Arial" pitchFamily="34" charset="0"/>
              </a:rPr>
              <a:t>.</a:t>
            </a:r>
            <a:r>
              <a:rPr lang="zh-CN" altLang="en-US" sz="1600" b="1" dirty="0" smtClean="0">
                <a:latin typeface="Arial" pitchFamily="34" charset="0"/>
              </a:rPr>
              <a:t>）</a:t>
            </a:r>
            <a:endParaRPr lang="en-US" altLang="zh-CN" sz="1600" b="1" dirty="0" smtClean="0">
              <a:latin typeface="Arial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7187" y="5624743"/>
            <a:ext cx="32928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b="1" dirty="0" smtClean="0">
                <a:ea typeface="宋体" charset="-122"/>
              </a:rPr>
              <a:t>第</a:t>
            </a:r>
            <a:r>
              <a:rPr lang="en-US" sz="1600" b="1" dirty="0" smtClean="0">
                <a:ea typeface="宋体" charset="-122"/>
              </a:rPr>
              <a:t>2</a:t>
            </a:r>
            <a:r>
              <a:rPr lang="zh-CN" altLang="en-US" sz="1600" b="1" dirty="0" smtClean="0">
                <a:ea typeface="宋体" charset="-122"/>
              </a:rPr>
              <a:t>题 ： </a:t>
            </a:r>
            <a:r>
              <a:rPr lang="zh-CN" altLang="en-US" sz="1600" b="1" dirty="0">
                <a:ea typeface="宋体" charset="-122"/>
              </a:rPr>
              <a:t>问题</a:t>
            </a:r>
            <a:r>
              <a:rPr lang="zh-CN" altLang="en-US" sz="1600" b="1" dirty="0" smtClean="0">
                <a:ea typeface="宋体" charset="-122"/>
              </a:rPr>
              <a:t>主要错在未选项</a:t>
            </a:r>
            <a:r>
              <a:rPr lang="en-US" altLang="zh-CN" sz="1600" b="1" dirty="0" smtClean="0">
                <a:ea typeface="宋体" charset="-122"/>
              </a:rPr>
              <a:t>B</a:t>
            </a:r>
            <a:r>
              <a:rPr lang="zh-CN" altLang="en-US" sz="1600" b="1" dirty="0">
                <a:ea typeface="宋体" charset="-122"/>
              </a:rPr>
              <a:t>或</a:t>
            </a:r>
            <a:r>
              <a:rPr lang="en-US" altLang="zh-CN" sz="1600" b="1" dirty="0" smtClean="0">
                <a:ea typeface="宋体" charset="-122"/>
              </a:rPr>
              <a:t>D</a:t>
            </a:r>
            <a:endParaRPr lang="zh-CN" altLang="en-US" sz="1600" b="1" dirty="0">
              <a:ea typeface="宋体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6690" y="2198595"/>
            <a:ext cx="892274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dirty="0">
                <a:ea typeface="宋体" charset="-122"/>
              </a:rPr>
              <a:t>答案</a:t>
            </a:r>
            <a:r>
              <a:rPr lang="zh-CN" altLang="en-US" sz="2000" b="1" dirty="0" smtClean="0">
                <a:ea typeface="宋体" charset="-122"/>
              </a:rPr>
              <a:t>：</a:t>
            </a:r>
            <a:r>
              <a:rPr lang="en-US" altLang="zh-CN" sz="2000" b="1" dirty="0" smtClean="0">
                <a:ea typeface="宋体" charset="-122"/>
              </a:rPr>
              <a:t>A,  B,  D</a:t>
            </a:r>
            <a:endParaRPr lang="en-US" altLang="zh-CN" sz="2000" b="1" dirty="0">
              <a:ea typeface="宋体" charset="-122"/>
            </a:endParaRPr>
          </a:p>
          <a:p>
            <a:pPr>
              <a:defRPr/>
            </a:pPr>
            <a:r>
              <a:rPr lang="zh-CN" altLang="en-US" sz="2000" b="1" dirty="0">
                <a:ea typeface="宋体" charset="-122"/>
              </a:rPr>
              <a:t>分析：</a:t>
            </a:r>
            <a:endParaRPr lang="en-US" altLang="zh-CN" sz="2000" b="1" dirty="0">
              <a:ea typeface="宋体" charset="-122"/>
            </a:endParaRPr>
          </a:p>
          <a:p>
            <a:pPr>
              <a:defRPr/>
            </a:pPr>
            <a:r>
              <a:rPr lang="en-US" altLang="zh-CN" sz="2000" b="1" dirty="0">
                <a:ea typeface="宋体" charset="-122"/>
              </a:rPr>
              <a:t>A</a:t>
            </a:r>
            <a:r>
              <a:rPr lang="zh-CN" altLang="en-US" sz="2000" b="1" dirty="0" smtClean="0">
                <a:ea typeface="宋体" charset="-122"/>
              </a:rPr>
              <a:t>：错。不</a:t>
            </a:r>
            <a:r>
              <a:rPr lang="zh-CN" altLang="en-US" sz="2000" b="1" dirty="0">
                <a:ea typeface="宋体" charset="-122"/>
              </a:rPr>
              <a:t>受外力作用的系统，合外力为零，所以动量守恒。</a:t>
            </a:r>
            <a:endParaRPr lang="en-US" altLang="zh-CN" sz="2000" b="1" dirty="0">
              <a:ea typeface="宋体" charset="-122"/>
            </a:endParaRPr>
          </a:p>
          <a:p>
            <a:pPr>
              <a:defRPr/>
            </a:pPr>
            <a:r>
              <a:rPr lang="en-US" altLang="zh-CN" sz="2000" b="1" dirty="0">
                <a:ea typeface="宋体" charset="-122"/>
              </a:rPr>
              <a:t>      </a:t>
            </a:r>
            <a:r>
              <a:rPr lang="en-US" altLang="zh-CN" sz="2000" b="1" dirty="0" smtClean="0">
                <a:ea typeface="宋体" charset="-122"/>
              </a:rPr>
              <a:t>           </a:t>
            </a:r>
            <a:r>
              <a:rPr lang="zh-CN" altLang="en-US" sz="2000" b="1" dirty="0" smtClean="0">
                <a:ea typeface="宋体" charset="-122"/>
              </a:rPr>
              <a:t>但</a:t>
            </a:r>
            <a:r>
              <a:rPr lang="zh-CN" altLang="en-US" sz="2000" b="1" dirty="0">
                <a:ea typeface="宋体" charset="-122"/>
              </a:rPr>
              <a:t>不确定“</a:t>
            </a:r>
            <a:r>
              <a:rPr lang="en-US" altLang="zh-CN" sz="2000" b="1" dirty="0">
                <a:ea typeface="宋体" charset="-122"/>
              </a:rPr>
              <a:t>A</a:t>
            </a:r>
            <a:r>
              <a:rPr lang="zh-CN" altLang="en-US" sz="1400" b="1" dirty="0">
                <a:ea typeface="宋体" charset="-122"/>
              </a:rPr>
              <a:t>非保内</a:t>
            </a:r>
            <a:r>
              <a:rPr lang="zh-CN" altLang="en-US" sz="2000" b="1" dirty="0">
                <a:ea typeface="宋体" charset="-122"/>
              </a:rPr>
              <a:t>”是否为零，所以机械能不必然守恒</a:t>
            </a:r>
            <a:r>
              <a:rPr lang="zh-CN" altLang="en-US" sz="2000" b="1" dirty="0" smtClean="0">
                <a:ea typeface="宋体" charset="-122"/>
              </a:rPr>
              <a:t>。</a:t>
            </a:r>
            <a:endParaRPr lang="en-US" altLang="zh-CN" sz="2000" b="1" dirty="0" smtClean="0">
              <a:ea typeface="宋体" charset="-122"/>
            </a:endParaRPr>
          </a:p>
          <a:p>
            <a:pPr>
              <a:defRPr/>
            </a:pPr>
            <a:endParaRPr lang="en-US" altLang="zh-CN" sz="2000" b="1" dirty="0">
              <a:ea typeface="宋体" charset="-122"/>
            </a:endParaRPr>
          </a:p>
          <a:p>
            <a:pPr>
              <a:defRPr/>
            </a:pPr>
            <a:r>
              <a:rPr lang="en-US" altLang="zh-CN" sz="2000" b="1" dirty="0">
                <a:ea typeface="宋体" charset="-122"/>
              </a:rPr>
              <a:t>B</a:t>
            </a:r>
            <a:r>
              <a:rPr lang="zh-CN" altLang="en-US" sz="2000" b="1" dirty="0" smtClean="0">
                <a:ea typeface="宋体" charset="-122"/>
              </a:rPr>
              <a:t>：错。机械能</a:t>
            </a:r>
            <a:r>
              <a:rPr lang="zh-CN" altLang="en-US" sz="2000" b="1" dirty="0">
                <a:ea typeface="宋体" charset="-122"/>
              </a:rPr>
              <a:t>守恒要求是封闭保守系统，即“</a:t>
            </a:r>
            <a:r>
              <a:rPr lang="en-US" altLang="zh-CN" sz="2000" b="1" dirty="0">
                <a:ea typeface="宋体" charset="-122"/>
              </a:rPr>
              <a:t>A</a:t>
            </a:r>
            <a:r>
              <a:rPr lang="zh-CN" altLang="en-US" sz="1400" b="1" dirty="0">
                <a:ea typeface="宋体" charset="-122"/>
              </a:rPr>
              <a:t>外</a:t>
            </a:r>
            <a:r>
              <a:rPr lang="en-US" altLang="zh-CN" sz="2000" b="1" dirty="0">
                <a:ea typeface="宋体" charset="-122"/>
              </a:rPr>
              <a:t>=0</a:t>
            </a:r>
            <a:r>
              <a:rPr lang="zh-CN" altLang="en-US" sz="2000" b="1" dirty="0">
                <a:ea typeface="宋体" charset="-122"/>
              </a:rPr>
              <a:t>”和“</a:t>
            </a:r>
            <a:r>
              <a:rPr lang="en-US" altLang="zh-CN" sz="2000" b="1" dirty="0">
                <a:ea typeface="宋体" charset="-122"/>
              </a:rPr>
              <a:t>A</a:t>
            </a:r>
            <a:r>
              <a:rPr lang="zh-CN" altLang="en-US" sz="1400" b="1" dirty="0">
                <a:ea typeface="宋体" charset="-122"/>
              </a:rPr>
              <a:t>非保内</a:t>
            </a:r>
            <a:r>
              <a:rPr lang="en-US" altLang="zh-CN" sz="2000" b="1" dirty="0">
                <a:ea typeface="宋体" charset="-122"/>
              </a:rPr>
              <a:t>=0</a:t>
            </a:r>
            <a:r>
              <a:rPr lang="zh-CN" altLang="en-US" sz="2000" b="1" dirty="0">
                <a:ea typeface="宋体" charset="-122"/>
              </a:rPr>
              <a:t>”</a:t>
            </a:r>
            <a:endParaRPr lang="en-US" altLang="zh-CN" sz="2000" b="1" dirty="0">
              <a:ea typeface="宋体" charset="-122"/>
            </a:endParaRPr>
          </a:p>
          <a:p>
            <a:pPr>
              <a:defRPr/>
            </a:pPr>
            <a:r>
              <a:rPr lang="en-US" altLang="zh-CN" sz="2000" b="1" dirty="0">
                <a:ea typeface="宋体" charset="-122"/>
              </a:rPr>
              <a:t>      </a:t>
            </a:r>
            <a:r>
              <a:rPr lang="en-US" altLang="zh-CN" sz="2000" b="1" dirty="0" smtClean="0">
                <a:ea typeface="宋体" charset="-122"/>
              </a:rPr>
              <a:t>          </a:t>
            </a:r>
            <a:r>
              <a:rPr lang="zh-CN" altLang="en-US" sz="2000" b="1" dirty="0" smtClean="0">
                <a:ea typeface="宋体" charset="-122"/>
              </a:rPr>
              <a:t>合</a:t>
            </a:r>
            <a:r>
              <a:rPr lang="zh-CN" altLang="en-US" sz="2000" b="1" dirty="0">
                <a:ea typeface="宋体" charset="-122"/>
              </a:rPr>
              <a:t>外力为零时，</a:t>
            </a:r>
            <a:r>
              <a:rPr lang="en-US" altLang="zh-CN" sz="2000" b="1" dirty="0">
                <a:ea typeface="宋体" charset="-122"/>
              </a:rPr>
              <a:t>A</a:t>
            </a:r>
            <a:r>
              <a:rPr lang="zh-CN" altLang="en-US" sz="1400" b="1" dirty="0">
                <a:ea typeface="宋体" charset="-122"/>
              </a:rPr>
              <a:t>外</a:t>
            </a:r>
            <a:r>
              <a:rPr lang="zh-CN" altLang="en-US" sz="2000" b="1" dirty="0">
                <a:ea typeface="宋体" charset="-122"/>
              </a:rPr>
              <a:t>不一定为零</a:t>
            </a:r>
            <a:r>
              <a:rPr lang="zh-CN" altLang="en-US" sz="2000" b="1" dirty="0" smtClean="0">
                <a:ea typeface="宋体" charset="-122"/>
              </a:rPr>
              <a:t>。</a:t>
            </a:r>
            <a:endParaRPr lang="en-US" altLang="zh-CN" sz="2000" b="1" dirty="0" smtClean="0">
              <a:ea typeface="宋体" charset="-122"/>
            </a:endParaRPr>
          </a:p>
          <a:p>
            <a:pPr>
              <a:defRPr/>
            </a:pPr>
            <a:endParaRPr lang="en-US" altLang="zh-CN" sz="2000" b="1" dirty="0">
              <a:ea typeface="宋体" charset="-122"/>
            </a:endParaRPr>
          </a:p>
          <a:p>
            <a:pPr>
              <a:defRPr/>
            </a:pPr>
            <a:r>
              <a:rPr lang="en-US" altLang="zh-CN" sz="2000" b="1" dirty="0">
                <a:ea typeface="宋体" charset="-122"/>
              </a:rPr>
              <a:t>D</a:t>
            </a:r>
            <a:r>
              <a:rPr lang="zh-CN" altLang="en-US" sz="2000" b="1" dirty="0" smtClean="0">
                <a:ea typeface="宋体" charset="-122"/>
              </a:rPr>
              <a:t>：错。 </a:t>
            </a:r>
            <a:r>
              <a:rPr lang="zh-CN" altLang="en-US" sz="2000" b="1" dirty="0">
                <a:ea typeface="宋体" charset="-122"/>
              </a:rPr>
              <a:t>“</a:t>
            </a:r>
            <a:r>
              <a:rPr lang="en-US" altLang="zh-CN" sz="2000" b="1" dirty="0">
                <a:ea typeface="宋体" charset="-122"/>
              </a:rPr>
              <a:t>A</a:t>
            </a:r>
            <a:r>
              <a:rPr lang="zh-CN" altLang="en-US" sz="1400" b="1" dirty="0">
                <a:ea typeface="宋体" charset="-122"/>
              </a:rPr>
              <a:t>外</a:t>
            </a:r>
            <a:r>
              <a:rPr lang="en-US" altLang="zh-CN" sz="2000" b="1" dirty="0">
                <a:ea typeface="宋体" charset="-122"/>
              </a:rPr>
              <a:t>=0</a:t>
            </a:r>
            <a:r>
              <a:rPr lang="zh-CN" altLang="en-US" sz="2000" b="1" dirty="0">
                <a:ea typeface="宋体" charset="-122"/>
              </a:rPr>
              <a:t>”，但不确定“</a:t>
            </a:r>
            <a:r>
              <a:rPr lang="en-US" altLang="zh-CN" sz="2000" b="1" dirty="0">
                <a:ea typeface="宋体" charset="-122"/>
              </a:rPr>
              <a:t>A</a:t>
            </a:r>
            <a:r>
              <a:rPr lang="zh-CN" altLang="en-US" sz="1400" b="1" dirty="0">
                <a:ea typeface="宋体" charset="-122"/>
              </a:rPr>
              <a:t>非保内</a:t>
            </a:r>
            <a:r>
              <a:rPr lang="zh-CN" altLang="en-US" sz="2000" b="1" dirty="0">
                <a:ea typeface="宋体" charset="-122"/>
              </a:rPr>
              <a:t>”是否为零，所以机械能不必然守恒。   </a:t>
            </a:r>
            <a:endParaRPr lang="en-US" altLang="zh-CN" sz="2000" b="1" dirty="0" smtClean="0">
              <a:ea typeface="宋体" charset="-122"/>
            </a:endParaRPr>
          </a:p>
          <a:p>
            <a:pPr>
              <a:defRPr/>
            </a:pPr>
            <a:r>
              <a:rPr lang="en-US" altLang="zh-CN" sz="2000" b="1" dirty="0">
                <a:ea typeface="宋体" charset="-122"/>
              </a:rPr>
              <a:t> </a:t>
            </a:r>
            <a:r>
              <a:rPr lang="en-US" altLang="zh-CN" sz="2000" b="1" dirty="0" smtClean="0">
                <a:ea typeface="宋体" charset="-122"/>
              </a:rPr>
              <a:t>               </a:t>
            </a:r>
            <a:endParaRPr lang="zh-CN" altLang="en-US" sz="2000" b="1" dirty="0">
              <a:ea typeface="宋体" charset="-122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882997"/>
            <a:ext cx="1135063" cy="149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094801" y="5013176"/>
            <a:ext cx="7786687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ea typeface="宋体" charset="-122"/>
              </a:rPr>
              <a:t>“</a:t>
            </a:r>
            <a:r>
              <a:rPr lang="en-US" altLang="zh-CN" sz="2000" b="1" dirty="0">
                <a:ea typeface="宋体" charset="-122"/>
              </a:rPr>
              <a:t>A</a:t>
            </a:r>
            <a:r>
              <a:rPr lang="zh-CN" altLang="en-US" sz="1400" b="1" dirty="0">
                <a:ea typeface="宋体" charset="-122"/>
              </a:rPr>
              <a:t>外</a:t>
            </a:r>
            <a:r>
              <a:rPr lang="en-US" altLang="zh-CN" sz="2000" b="1" dirty="0">
                <a:ea typeface="宋体" charset="-122"/>
              </a:rPr>
              <a:t>=0</a:t>
            </a:r>
            <a:r>
              <a:rPr lang="zh-CN" altLang="en-US" sz="2000" b="1" dirty="0">
                <a:ea typeface="宋体" charset="-122"/>
              </a:rPr>
              <a:t>”，但不确定“</a:t>
            </a:r>
            <a:r>
              <a:rPr lang="en-US" altLang="zh-CN" sz="2000" b="1" dirty="0">
                <a:ea typeface="宋体" charset="-122"/>
              </a:rPr>
              <a:t>F</a:t>
            </a:r>
            <a:r>
              <a:rPr lang="zh-CN" altLang="en-US" sz="1400" b="1" dirty="0">
                <a:ea typeface="宋体" charset="-122"/>
              </a:rPr>
              <a:t>外</a:t>
            </a:r>
            <a:r>
              <a:rPr lang="zh-CN" altLang="en-US" sz="2000" b="1" dirty="0">
                <a:ea typeface="宋体" charset="-122"/>
              </a:rPr>
              <a:t>”是否为零，所以动量不必然守恒。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9714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50556" y="260648"/>
            <a:ext cx="1071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>
                <a:latin typeface="Arial" pitchFamily="34" charset="0"/>
              </a:rPr>
              <a:t>作业</a:t>
            </a:r>
            <a:r>
              <a:rPr lang="en-US" altLang="zh-CN" b="1" dirty="0">
                <a:latin typeface="Arial" pitchFamily="34" charset="0"/>
              </a:rPr>
              <a:t>1.</a:t>
            </a:r>
            <a:endParaRPr lang="zh-CN" altLang="en-US" b="1" dirty="0">
              <a:latin typeface="Arial" pitchFamily="34" charset="0"/>
            </a:endParaRPr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844824"/>
            <a:ext cx="6698746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4" y="836712"/>
            <a:ext cx="89916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697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31300" y="184770"/>
            <a:ext cx="1071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 smtClean="0">
                <a:latin typeface="Arial" pitchFamily="34" charset="0"/>
              </a:rPr>
              <a:t>3.</a:t>
            </a:r>
            <a:endParaRPr lang="zh-CN" altLang="en-US" b="1" dirty="0">
              <a:latin typeface="Arial" pitchFamily="34" charset="0"/>
            </a:endParaRP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386503"/>
              </p:ext>
            </p:extLst>
          </p:nvPr>
        </p:nvGraphicFramePr>
        <p:xfrm>
          <a:off x="567081" y="1844824"/>
          <a:ext cx="7344816" cy="4630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1" name="公式" r:id="rId4" imgW="4063680" imgH="2565360" progId="Equation.3">
                  <p:embed/>
                </p:oleObj>
              </mc:Choice>
              <mc:Fallback>
                <p:oleObj name="公式" r:id="rId4" imgW="4063680" imgH="2565360" progId="Equation.3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081" y="1844824"/>
                        <a:ext cx="7344816" cy="46307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236" name="Picture 6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2" y="184770"/>
            <a:ext cx="7077075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9636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57808"/>
            <a:ext cx="8712968" cy="353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1300" y="184770"/>
            <a:ext cx="1071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>
                <a:latin typeface="Arial" pitchFamily="34" charset="0"/>
              </a:rPr>
              <a:t>作业</a:t>
            </a:r>
            <a:r>
              <a:rPr lang="en-US" altLang="zh-CN" b="1" dirty="0">
                <a:latin typeface="Arial" pitchFamily="34" charset="0"/>
              </a:rPr>
              <a:t>6.</a:t>
            </a:r>
            <a:endParaRPr lang="zh-CN" altLang="en-US" b="1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30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0" y="565673"/>
            <a:ext cx="8692162" cy="1935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1300" y="46549"/>
            <a:ext cx="107156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Arial" pitchFamily="34" charset="0"/>
              </a:rPr>
              <a:t>以前的</a:t>
            </a: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>
                <a:latin typeface="Arial" pitchFamily="34" charset="0"/>
              </a:rPr>
              <a:t>6.</a:t>
            </a:r>
            <a:endParaRPr lang="zh-CN" altLang="en-US" b="1" dirty="0">
              <a:latin typeface="Arial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05" y="1916831"/>
            <a:ext cx="5594779" cy="2553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611" y="2564904"/>
            <a:ext cx="2278048" cy="1405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25144"/>
            <a:ext cx="5168148" cy="1838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587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3701"/>
            <a:ext cx="6264696" cy="19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1300" y="43700"/>
            <a:ext cx="1071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 smtClean="0">
                <a:latin typeface="Arial" pitchFamily="34" charset="0"/>
              </a:rPr>
              <a:t>3.</a:t>
            </a:r>
            <a:endParaRPr lang="zh-CN" altLang="en-US" b="1" dirty="0">
              <a:latin typeface="Arial" pitchFamily="34" charset="0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" y="2060848"/>
            <a:ext cx="5670370" cy="1984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244462"/>
            <a:ext cx="4392488" cy="2433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5661248"/>
            <a:ext cx="4439394" cy="739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698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48680"/>
            <a:ext cx="762952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35718" y="116632"/>
            <a:ext cx="1071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 smtClean="0">
                <a:latin typeface="Arial" pitchFamily="34" charset="0"/>
              </a:rPr>
              <a:t>4.</a:t>
            </a:r>
            <a:endParaRPr lang="zh-CN" altLang="en-US" b="1" dirty="0">
              <a:latin typeface="Arial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28700" y="4869160"/>
            <a:ext cx="84649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sz="1600" b="1" dirty="0" smtClean="0"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题 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：  </a:t>
            </a: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、部分同学用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相对运动求解，可是思路混论导致最终结果出现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错误。</a:t>
            </a:r>
            <a:endParaRPr lang="en-US" altLang="zh-CN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                 2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此题：重力做正功等于系统在竖直方向上势能的减少量（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初减末：</a:t>
            </a:r>
            <a:r>
              <a:rPr lang="en-US" altLang="zh-CN" sz="16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mgl-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CN" altLang="en-US" sz="1400" dirty="0" smtClean="0">
                <a:latin typeface="Times New Roman" pitchFamily="18" charset="0"/>
                <a:cs typeface="Times New Roman" pitchFamily="18" charset="0"/>
              </a:rPr>
              <a:t>） </a:t>
            </a:r>
            <a:endParaRPr lang="zh-CN" altLang="en-US" dirty="0">
              <a:latin typeface="Arial" pitchFamily="34" charset="0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340768"/>
            <a:ext cx="3133636" cy="244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11322"/>
            <a:ext cx="5255624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57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78660" y="251552"/>
            <a:ext cx="10715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 smtClean="0">
                <a:latin typeface="Arial" pitchFamily="34" charset="0"/>
              </a:rPr>
              <a:t>4.</a:t>
            </a:r>
            <a:endParaRPr lang="zh-CN" altLang="en-US" b="1" dirty="0">
              <a:latin typeface="Arial" pitchFamily="34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54" y="1481195"/>
            <a:ext cx="7185469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2207"/>
            <a:ext cx="7961163" cy="777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618" y="2543377"/>
            <a:ext cx="1984499" cy="213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561" y="2636912"/>
            <a:ext cx="1803212" cy="1946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342716" y="4821167"/>
            <a:ext cx="18663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latin typeface="Arial" pitchFamily="34" charset="0"/>
              </a:rPr>
              <a:t>合外力矩不为</a:t>
            </a:r>
            <a:r>
              <a:rPr lang="en-US" altLang="zh-CN" b="1" dirty="0" smtClean="0">
                <a:latin typeface="Arial" pitchFamily="34" charset="0"/>
              </a:rPr>
              <a:t>0</a:t>
            </a:r>
            <a:endParaRPr lang="zh-CN" altLang="en-US" b="1" dirty="0">
              <a:latin typeface="Arial" pitchFamily="34" charset="0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4884018" y="4821167"/>
            <a:ext cx="18663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latin typeface="Arial" pitchFamily="34" charset="0"/>
              </a:rPr>
              <a:t>合外力矩为</a:t>
            </a:r>
            <a:r>
              <a:rPr lang="en-US" altLang="zh-CN" b="1" dirty="0" smtClean="0">
                <a:latin typeface="Arial" pitchFamily="34" charset="0"/>
              </a:rPr>
              <a:t>0</a:t>
            </a:r>
            <a:endParaRPr lang="zh-CN" altLang="en-US" b="1" dirty="0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95536" y="260648"/>
            <a:ext cx="1071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 smtClean="0">
                <a:latin typeface="Arial" pitchFamily="34" charset="0"/>
              </a:rPr>
              <a:t>4.</a:t>
            </a:r>
            <a:endParaRPr lang="zh-CN" altLang="en-US" b="1" dirty="0">
              <a:latin typeface="Aria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8819368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9066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1071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 smtClean="0">
                <a:latin typeface="Arial" pitchFamily="34" charset="0"/>
              </a:rPr>
              <a:t>5.</a:t>
            </a:r>
            <a:endParaRPr lang="zh-CN" altLang="en-US" b="1" dirty="0">
              <a:latin typeface="Arial" pitchFamily="34" charset="0"/>
            </a:endParaRPr>
          </a:p>
        </p:txBody>
      </p:sp>
      <p:pic>
        <p:nvPicPr>
          <p:cNvPr id="34834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15" y="1264976"/>
            <a:ext cx="4086225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69888"/>
            <a:ext cx="8460135" cy="660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393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861" y="54859"/>
            <a:ext cx="7200900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47786" y="44624"/>
            <a:ext cx="1071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 smtClean="0">
                <a:latin typeface="Arial" pitchFamily="34" charset="0"/>
              </a:rPr>
              <a:t>5.</a:t>
            </a:r>
            <a:endParaRPr lang="zh-CN" altLang="en-US" b="1" dirty="0">
              <a:latin typeface="Arial" pitchFamily="34" charset="0"/>
            </a:endParaRP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420888"/>
            <a:ext cx="146685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2239"/>
            <a:ext cx="4383981" cy="43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456502"/>
            <a:ext cx="1504950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7535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127853" y="421760"/>
            <a:ext cx="4180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Arial" pitchFamily="34" charset="0"/>
              </a:rPr>
              <a:t>以前的</a:t>
            </a: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>
                <a:latin typeface="Arial" pitchFamily="34" charset="0"/>
              </a:rPr>
              <a:t>7</a:t>
            </a:r>
            <a:r>
              <a:rPr lang="en-US" altLang="zh-CN" b="1" dirty="0" smtClean="0">
                <a:latin typeface="Arial" pitchFamily="34" charset="0"/>
              </a:rPr>
              <a:t>. </a:t>
            </a:r>
            <a:r>
              <a:rPr lang="zh-CN" altLang="en-US" b="1" dirty="0" smtClean="0">
                <a:latin typeface="Arial" pitchFamily="34" charset="0"/>
              </a:rPr>
              <a:t>（</a:t>
            </a:r>
            <a:r>
              <a:rPr lang="en-US" altLang="zh-CN" b="1" dirty="0" smtClean="0">
                <a:latin typeface="Arial" pitchFamily="34" charset="0"/>
              </a:rPr>
              <a:t>2016</a:t>
            </a:r>
            <a:r>
              <a:rPr lang="zh-CN" altLang="en-US" b="1" dirty="0" smtClean="0">
                <a:latin typeface="Arial" pitchFamily="34" charset="0"/>
              </a:rPr>
              <a:t>年题）</a:t>
            </a:r>
            <a:endParaRPr lang="zh-CN" altLang="en-US" b="1" dirty="0">
              <a:latin typeface="Arial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67544" y="5551120"/>
            <a:ext cx="79208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sz="1600" b="1" dirty="0"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sz="1600" b="1" dirty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题： 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角速度的方向错误率最多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，同学都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认为角速度的方向和线速度的方向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相同。 </a:t>
            </a:r>
            <a:endParaRPr lang="zh-CN" altLang="en-US" sz="1600" b="1" dirty="0">
              <a:latin typeface="Arial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28" y="992981"/>
            <a:ext cx="8429625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16" y="1993106"/>
            <a:ext cx="5357812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56176" y="2060848"/>
            <a:ext cx="25527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1294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276078" y="5489243"/>
            <a:ext cx="87604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sz="1600" b="1" dirty="0"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sz="1600" b="1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题：</a:t>
            </a: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1600" b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）问 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中有同学混淆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路程和位移的概念，直接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求解了位移，</a:t>
            </a: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而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题目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中是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路程。</a:t>
            </a:r>
            <a:r>
              <a:rPr lang="zh-CN" altLang="en-US" sz="1600" b="1" dirty="0">
                <a:latin typeface="Arial" pitchFamily="34" charset="0"/>
              </a:rPr>
              <a:t> </a:t>
            </a: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7022" y="180516"/>
            <a:ext cx="21787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Arial" pitchFamily="34" charset="0"/>
              </a:rPr>
              <a:t>以前的</a:t>
            </a: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>
                <a:latin typeface="Arial" pitchFamily="34" charset="0"/>
              </a:rPr>
              <a:t>1.</a:t>
            </a:r>
            <a:endParaRPr lang="zh-CN" altLang="en-US" b="1" dirty="0">
              <a:latin typeface="Arial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915631"/>
              </p:ext>
            </p:extLst>
          </p:nvPr>
        </p:nvGraphicFramePr>
        <p:xfrm>
          <a:off x="107504" y="1484784"/>
          <a:ext cx="3959993" cy="2919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4" name="公式" r:id="rId4" imgW="2146300" imgH="1282700" progId="Equation.3">
                  <p:embed/>
                </p:oleObj>
              </mc:Choice>
              <mc:Fallback>
                <p:oleObj name="公式" r:id="rId4" imgW="2146300" imgH="1282700" progId="Equation.3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1484784"/>
                        <a:ext cx="3959993" cy="29198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761698"/>
              </p:ext>
            </p:extLst>
          </p:nvPr>
        </p:nvGraphicFramePr>
        <p:xfrm>
          <a:off x="4067944" y="1556792"/>
          <a:ext cx="4941622" cy="3473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5" name="公式" r:id="rId6" imgW="2882900" imgH="2006600" progId="Equation.3">
                  <p:embed/>
                </p:oleObj>
              </mc:Choice>
              <mc:Fallback>
                <p:oleObj name="公式" r:id="rId6" imgW="2882900" imgH="2006600" progId="Equation.3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944" y="1556792"/>
                        <a:ext cx="4941622" cy="34739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8680"/>
            <a:ext cx="9144000" cy="864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509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57150" y="35054"/>
            <a:ext cx="26426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Arial" pitchFamily="34" charset="0"/>
              </a:rPr>
              <a:t>以前的</a:t>
            </a: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>
                <a:latin typeface="Arial" pitchFamily="34" charset="0"/>
              </a:rPr>
              <a:t>8.</a:t>
            </a:r>
            <a:endParaRPr lang="zh-CN" altLang="en-US" b="1" dirty="0">
              <a:latin typeface="Arial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08506" y="4725144"/>
            <a:ext cx="55721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sz="1600" b="1" dirty="0"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sz="1600" b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题：  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错选</a:t>
            </a:r>
            <a:r>
              <a:rPr lang="en-US" altLang="zh-CN" sz="16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的比较多 </a:t>
            </a:r>
            <a:endParaRPr lang="zh-CN" altLang="en-US" sz="1600" b="1" dirty="0">
              <a:latin typeface="Arial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822960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57250" y="2924944"/>
            <a:ext cx="8143875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sz="2000" b="1" dirty="0">
                <a:latin typeface="Arial" pitchFamily="34" charset="0"/>
              </a:rPr>
              <a:t>答案：</a:t>
            </a:r>
            <a:r>
              <a:rPr lang="en-US" altLang="zh-CN" sz="2000" b="1" dirty="0">
                <a:latin typeface="Arial" pitchFamily="34" charset="0"/>
              </a:rPr>
              <a:t>C</a:t>
            </a:r>
          </a:p>
          <a:p>
            <a:pPr eaLnBrk="0" hangingPunct="0">
              <a:defRPr/>
            </a:pPr>
            <a:r>
              <a:rPr lang="zh-CN" altLang="en-US" sz="2000" b="1" dirty="0">
                <a:latin typeface="Arial" pitchFamily="34" charset="0"/>
              </a:rPr>
              <a:t>分析：在该过程中，系统合外力矩为零，所以系统角动量守恒。</a:t>
            </a:r>
            <a:endParaRPr lang="en-US" altLang="zh-CN" sz="2000" b="1" dirty="0">
              <a:latin typeface="Arial" pitchFamily="34" charset="0"/>
            </a:endParaRPr>
          </a:p>
          <a:p>
            <a:pPr eaLnBrk="0" hangingPunct="0">
              <a:defRPr/>
            </a:pPr>
            <a:r>
              <a:rPr lang="en-US" altLang="zh-CN" sz="2000" b="1" dirty="0">
                <a:latin typeface="Arial" pitchFamily="34" charset="0"/>
              </a:rPr>
              <a:t>            </a:t>
            </a:r>
            <a:r>
              <a:rPr lang="zh-CN" altLang="en-US" sz="2000" b="1" dirty="0">
                <a:latin typeface="Arial" pitchFamily="34" charset="0"/>
              </a:rPr>
              <a:t>但收缩过程中使用了内能，</a:t>
            </a:r>
            <a:r>
              <a:rPr lang="en-US" altLang="zh-CN" sz="2000" b="1" dirty="0">
                <a:latin typeface="Arial" pitchFamily="34" charset="0"/>
              </a:rPr>
              <a:t>A</a:t>
            </a:r>
            <a:r>
              <a:rPr lang="zh-CN" altLang="en-US" sz="1400" b="1" dirty="0">
                <a:latin typeface="Arial" pitchFamily="34" charset="0"/>
              </a:rPr>
              <a:t>非保</a:t>
            </a:r>
            <a:r>
              <a:rPr lang="zh-CN" altLang="en-US" sz="2000" b="1" dirty="0">
                <a:latin typeface="Arial" pitchFamily="34" charset="0"/>
              </a:rPr>
              <a:t>≠</a:t>
            </a:r>
            <a:r>
              <a:rPr lang="en-US" altLang="zh-CN" sz="2000" b="1" dirty="0">
                <a:latin typeface="Arial" pitchFamily="34" charset="0"/>
              </a:rPr>
              <a:t>0</a:t>
            </a:r>
            <a:r>
              <a:rPr lang="zh-CN" altLang="en-US" sz="2000" b="1" dirty="0">
                <a:latin typeface="Arial" pitchFamily="34" charset="0"/>
              </a:rPr>
              <a:t>，所以系统机械能不守恒。</a:t>
            </a:r>
            <a:endParaRPr lang="en-US" altLang="zh-CN" sz="2000" b="1" dirty="0">
              <a:latin typeface="Arial" pitchFamily="34" charset="0"/>
            </a:endParaRPr>
          </a:p>
          <a:p>
            <a:pPr eaLnBrk="0" hangingPunct="0">
              <a:defRPr/>
            </a:pPr>
            <a:endParaRPr lang="zh-CN" altLang="en-US" sz="60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53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107504" y="116632"/>
            <a:ext cx="1071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 smtClean="0">
                <a:latin typeface="Arial" pitchFamily="34" charset="0"/>
              </a:rPr>
              <a:t>4.</a:t>
            </a:r>
            <a:endParaRPr lang="zh-CN" altLang="en-US" b="1" dirty="0">
              <a:latin typeface="Arial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0340" y="5399711"/>
            <a:ext cx="77005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题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： 有同学用  </a:t>
            </a: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600" b="1" i="1" dirty="0" err="1" smtClean="0">
                <a:latin typeface="Times New Roman" pitchFamily="18" charset="0"/>
                <a:cs typeface="Times New Roman" pitchFamily="18" charset="0"/>
              </a:rPr>
              <a:t>Jω</a:t>
            </a:r>
            <a:r>
              <a:rPr lang="en-US" altLang="zh-CN" sz="16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， </a:t>
            </a: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600" b="1" i="1" dirty="0" err="1" smtClean="0">
                <a:latin typeface="Times New Roman" pitchFamily="18" charset="0"/>
                <a:cs typeface="Times New Roman" pitchFamily="18" charset="0"/>
              </a:rPr>
              <a:t>ωR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求解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出的结果为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负值（也可！但也要说明</a:t>
            </a:r>
            <a:r>
              <a:rPr lang="en-US" altLang="zh-CN" sz="1600" b="1" i="1" dirty="0" smtClean="0"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方向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。</a:t>
            </a:r>
            <a:endParaRPr lang="zh-CN" altLang="en-US" sz="1600" b="1" dirty="0">
              <a:latin typeface="Arial" pitchFamily="34" charset="0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37" y="2371726"/>
            <a:ext cx="2047875" cy="230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02" y="1800226"/>
            <a:ext cx="51911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4" cstate="print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245" y="2953243"/>
            <a:ext cx="485775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069669" y="4931029"/>
            <a:ext cx="72093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altLang="zh-CN" sz="16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方向：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转台相对于地面做顺时针旋转。</a:t>
            </a:r>
            <a:endParaRPr lang="zh-CN" altLang="en-US" sz="1600" b="1" dirty="0">
              <a:latin typeface="Arial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48680"/>
            <a:ext cx="8201025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81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4742"/>
            <a:ext cx="8244408" cy="148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07504" y="-21589"/>
            <a:ext cx="107156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Arial" pitchFamily="34" charset="0"/>
              </a:rPr>
              <a:t>以前的</a:t>
            </a: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>
                <a:latin typeface="Arial" pitchFamily="34" charset="0"/>
              </a:rPr>
              <a:t>8.</a:t>
            </a:r>
            <a:endParaRPr lang="zh-CN" altLang="en-US" b="1" dirty="0">
              <a:latin typeface="Aria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76872"/>
            <a:ext cx="466725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879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6632"/>
            <a:ext cx="7543800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369888"/>
            <a:ext cx="1071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 smtClean="0">
                <a:latin typeface="Arial" pitchFamily="34" charset="0"/>
              </a:rPr>
              <a:t>5.</a:t>
            </a:r>
            <a:endParaRPr lang="zh-CN" altLang="en-US" b="1" dirty="0">
              <a:latin typeface="Arial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15172" y="6032975"/>
            <a:ext cx="343911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sz="1600" b="1" dirty="0" smtClean="0"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题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：没有思路</a:t>
            </a:r>
            <a:endParaRPr lang="en-US" altLang="zh-CN" sz="1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28" y="4509120"/>
            <a:ext cx="2714391" cy="1332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7" y="1551037"/>
            <a:ext cx="6010275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02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444" y="188640"/>
            <a:ext cx="7096125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97630" y="-93597"/>
            <a:ext cx="107156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Arial" pitchFamily="34" charset="0"/>
              </a:rPr>
              <a:t>以前的</a:t>
            </a: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>
                <a:latin typeface="Arial" pitchFamily="34" charset="0"/>
              </a:rPr>
              <a:t>8.</a:t>
            </a:r>
            <a:endParaRPr lang="zh-CN" altLang="en-US" b="1" dirty="0">
              <a:latin typeface="Arial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18163" y="5955055"/>
            <a:ext cx="55721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题： 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解题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思路混乱。</a:t>
            </a:r>
            <a:endParaRPr lang="zh-CN" altLang="en-US" sz="1600" b="1" dirty="0">
              <a:latin typeface="Arial" pitchFamily="34" charset="0"/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 cstate="print">
            <a:lum contras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06" y="1268170"/>
            <a:ext cx="5214938" cy="150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5" cstate="print">
            <a:lum brigh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731" y="2911232"/>
            <a:ext cx="7072313" cy="191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7" cstate="print">
            <a:lum brigh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481" y="4982920"/>
            <a:ext cx="29337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678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214313" y="108949"/>
            <a:ext cx="24134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Arial" pitchFamily="34" charset="0"/>
              </a:rPr>
              <a:t>以前的</a:t>
            </a: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>
                <a:latin typeface="Arial" pitchFamily="34" charset="0"/>
              </a:rPr>
              <a:t>9.</a:t>
            </a:r>
            <a:endParaRPr lang="zh-CN" altLang="en-US" b="1" dirty="0">
              <a:latin typeface="Arial" pitchFamily="34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519609"/>
            <a:ext cx="8168709" cy="67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44622"/>
            <a:ext cx="2926394" cy="3064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444622"/>
            <a:ext cx="3514725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273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71437" y="571500"/>
            <a:ext cx="1071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>
                <a:latin typeface="Arial" pitchFamily="34" charset="0"/>
              </a:rPr>
              <a:t>作业</a:t>
            </a:r>
            <a:r>
              <a:rPr lang="en-US" altLang="zh-CN" b="1" dirty="0">
                <a:latin typeface="Arial" pitchFamily="34" charset="0"/>
              </a:rPr>
              <a:t>9.</a:t>
            </a:r>
            <a:endParaRPr lang="zh-CN" altLang="en-US" b="1" dirty="0">
              <a:latin typeface="Arial" pitchFamily="34" charset="0"/>
            </a:endParaRPr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71500"/>
            <a:ext cx="6702048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2" y="1428750"/>
            <a:ext cx="5143500" cy="444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6" cstate="print">
            <a:lum bright="10000" contras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928" y="1278464"/>
            <a:ext cx="2620546" cy="1967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5636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44604" y="194915"/>
            <a:ext cx="1071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>
                <a:latin typeface="Arial" pitchFamily="34" charset="0"/>
              </a:rPr>
              <a:t>作业</a:t>
            </a:r>
            <a:r>
              <a:rPr lang="en-US" altLang="zh-CN" b="1" dirty="0">
                <a:latin typeface="Arial" pitchFamily="34" charset="0"/>
              </a:rPr>
              <a:t>9.</a:t>
            </a:r>
            <a:endParaRPr lang="zh-CN" altLang="en-US" b="1" dirty="0">
              <a:latin typeface="Arial" pitchFamily="34" charset="0"/>
            </a:endParaRPr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42" y="194915"/>
            <a:ext cx="6583034" cy="6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354" y="980728"/>
            <a:ext cx="5286375" cy="550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1425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812" y="250329"/>
            <a:ext cx="701992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62249" y="390641"/>
            <a:ext cx="1071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 smtClean="0">
                <a:latin typeface="Arial" pitchFamily="34" charset="0"/>
              </a:rPr>
              <a:t>6.</a:t>
            </a:r>
            <a:endParaRPr lang="zh-CN" altLang="en-US" b="1" dirty="0">
              <a:latin typeface="Arial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00125" y="621506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b="1" dirty="0" smtClean="0"/>
              <a:t>第</a:t>
            </a:r>
            <a:r>
              <a:rPr lang="en-US" altLang="zh-CN" sz="1600" b="1" dirty="0" smtClean="0"/>
              <a:t>7</a:t>
            </a:r>
            <a:r>
              <a:rPr lang="zh-CN" altLang="en-US" sz="1600" b="1" dirty="0" smtClean="0"/>
              <a:t>题 </a:t>
            </a:r>
            <a:r>
              <a:rPr lang="zh-CN" altLang="en-US" sz="1600" b="1" dirty="0"/>
              <a:t>：</a:t>
            </a:r>
            <a:r>
              <a:rPr lang="zh-CN" altLang="en-US" sz="1600" b="1" dirty="0" smtClean="0"/>
              <a:t>有同学解题</a:t>
            </a:r>
            <a:r>
              <a:rPr lang="zh-CN" altLang="en-US" sz="1600" b="1" dirty="0"/>
              <a:t>过程没有考虑</a:t>
            </a:r>
            <a:r>
              <a:rPr lang="zh-CN" altLang="en-US" sz="1600" b="1" dirty="0" smtClean="0"/>
              <a:t>碰撞。</a:t>
            </a:r>
            <a:endParaRPr lang="en-US" altLang="zh-CN" sz="1600" b="1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99070"/>
            <a:ext cx="625792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619" y="3652970"/>
            <a:ext cx="1647825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648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97630" y="44624"/>
            <a:ext cx="1071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 smtClean="0">
                <a:latin typeface="Arial" pitchFamily="34" charset="0"/>
              </a:rPr>
              <a:t>7.</a:t>
            </a:r>
            <a:endParaRPr lang="zh-CN" altLang="en-US" b="1" dirty="0">
              <a:latin typeface="Arial" pitchFamily="34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0" y="1772816"/>
            <a:ext cx="6242845" cy="1871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48679"/>
            <a:ext cx="8280920" cy="712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791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44624"/>
            <a:ext cx="7460877" cy="90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63128" y="4869160"/>
            <a:ext cx="8822183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sz="1600" b="1" dirty="0"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sz="1600" b="1" dirty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题：</a:t>
            </a:r>
            <a:endParaRPr lang="zh-CN" altLang="en-US" sz="1600" dirty="0">
              <a:latin typeface="Arial" pitchFamily="34" charset="0"/>
            </a:endParaRPr>
          </a:p>
          <a:p>
            <a:pPr eaLnBrk="0" hangingPunct="0">
              <a:defRPr/>
            </a:pP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           第一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问  画出轨道曲线，因为</a:t>
            </a:r>
            <a:r>
              <a:rPr lang="en-US" altLang="zh-CN" sz="1600" b="1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=2</a:t>
            </a:r>
            <a:r>
              <a:rPr lang="en-US" altLang="zh-CN" sz="1600" b="1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故</a:t>
            </a:r>
            <a:r>
              <a:rPr lang="en-US" altLang="zh-CN" sz="1600" b="1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是不能小于</a:t>
            </a:r>
            <a:r>
              <a:rPr lang="en-US" altLang="zh-CN" sz="1600" b="1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，</a:t>
            </a:r>
            <a:endParaRPr lang="en-US" altLang="zh-CN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US" altLang="zh-CN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                        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所以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轨道曲线只能是轨道方程在第一象限的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部分；</a:t>
            </a:r>
            <a:endParaRPr lang="zh-CN" altLang="en-US" sz="1600" b="1" dirty="0">
              <a:latin typeface="Times New Roman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           第二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问  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多数同学没有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建立起用直角坐标表示矢量的意识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，</a:t>
            </a:r>
            <a:endParaRPr lang="en-US" altLang="zh-CN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US" altLang="zh-CN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                         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而是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根据题目中给定的，分别求解的</a:t>
            </a:r>
            <a:r>
              <a:rPr lang="en-US" altLang="zh-CN" sz="1600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600" b="1" dirty="0"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方向的速度、加速度。</a:t>
            </a:r>
            <a:r>
              <a:rPr lang="zh-CN" altLang="en-US" sz="1600" b="1" dirty="0">
                <a:latin typeface="Arial" pitchFamily="34" charset="0"/>
              </a:rPr>
              <a:t> </a:t>
            </a: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1124" y="44624"/>
            <a:ext cx="12596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Arial" pitchFamily="34" charset="0"/>
              </a:rPr>
              <a:t>以前的</a:t>
            </a:r>
            <a:endParaRPr lang="en-US" altLang="zh-CN" b="1" dirty="0" smtClean="0">
              <a:solidFill>
                <a:srgbClr val="FF0000"/>
              </a:solidFill>
              <a:latin typeface="Arial" pitchFamily="34" charset="0"/>
            </a:endParaRPr>
          </a:p>
          <a:p>
            <a:pPr eaLnBrk="0" hangingPunct="0">
              <a:defRPr/>
            </a:pP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>
                <a:latin typeface="Arial" pitchFamily="34" charset="0"/>
              </a:rPr>
              <a:t>1.</a:t>
            </a:r>
            <a:endParaRPr lang="zh-CN" altLang="en-US" b="1" dirty="0">
              <a:latin typeface="Arial" pitchFamily="34" charset="0"/>
            </a:endParaRP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4622628"/>
              </p:ext>
            </p:extLst>
          </p:nvPr>
        </p:nvGraphicFramePr>
        <p:xfrm>
          <a:off x="497953" y="1004811"/>
          <a:ext cx="2786062" cy="150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8" name="公式" r:id="rId4" imgW="1447800" imgH="800100" progId="Equation.3">
                  <p:embed/>
                </p:oleObj>
              </mc:Choice>
              <mc:Fallback>
                <p:oleObj name="公式" r:id="rId4" imgW="1447800" imgH="800100" progId="Equation.3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953" y="1004811"/>
                        <a:ext cx="2786062" cy="1506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042115"/>
              </p:ext>
            </p:extLst>
          </p:nvPr>
        </p:nvGraphicFramePr>
        <p:xfrm>
          <a:off x="4036297" y="836712"/>
          <a:ext cx="4914961" cy="4281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9" name="公式" r:id="rId6" imgW="2895600" imgH="2578100" progId="Equation.3">
                  <p:embed/>
                </p:oleObj>
              </mc:Choice>
              <mc:Fallback>
                <p:oleObj name="公式" r:id="rId6" imgW="2895600" imgH="2578100" progId="Equation.3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6297" y="836712"/>
                        <a:ext cx="4914961" cy="428157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301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7630" y="44624"/>
            <a:ext cx="1071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 smtClean="0">
                <a:latin typeface="Arial" pitchFamily="34" charset="0"/>
              </a:rPr>
              <a:t>7.</a:t>
            </a:r>
            <a:endParaRPr lang="zh-CN" altLang="en-US" b="1" dirty="0">
              <a:latin typeface="Arial" pitchFamily="34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709" y="1844824"/>
            <a:ext cx="406717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88" y="1858310"/>
            <a:ext cx="2621276" cy="50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57253" y="1858310"/>
            <a:ext cx="17131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altLang="en-US" sz="2400" b="1" dirty="0" smtClean="0">
                <a:latin typeface="Arial" pitchFamily="34" charset="0"/>
              </a:rPr>
              <a:t>答案：</a:t>
            </a:r>
            <a:endParaRPr lang="zh-CN" altLang="en-US" sz="2400" b="1" dirty="0">
              <a:latin typeface="Arial" pitchFamily="34" charset="0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48680"/>
            <a:ext cx="8263201" cy="10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101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7630" y="44624"/>
            <a:ext cx="1071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 smtClean="0">
                <a:latin typeface="Arial" pitchFamily="34" charset="0"/>
              </a:rPr>
              <a:t>7.</a:t>
            </a:r>
            <a:endParaRPr lang="zh-CN" altLang="en-US" b="1" dirty="0">
              <a:latin typeface="Arial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2348880"/>
            <a:ext cx="8528949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80"/>
            <a:ext cx="8084021" cy="1679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789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7630" y="44624"/>
            <a:ext cx="1071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 smtClean="0">
                <a:latin typeface="Arial" pitchFamily="34" charset="0"/>
              </a:rPr>
              <a:t>7.</a:t>
            </a:r>
            <a:endParaRPr lang="zh-CN" altLang="en-US" b="1" dirty="0">
              <a:latin typeface="Arial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56" y="2613184"/>
            <a:ext cx="6915807" cy="191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35" y="620688"/>
            <a:ext cx="5955933" cy="902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222341"/>
            <a:ext cx="2664296" cy="1856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75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14512"/>
            <a:ext cx="7632848" cy="278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7630" y="44902"/>
            <a:ext cx="31782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Arial" pitchFamily="34" charset="0"/>
              </a:rPr>
              <a:t>以前的</a:t>
            </a: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 smtClean="0">
                <a:latin typeface="Arial" pitchFamily="34" charset="0"/>
              </a:rPr>
              <a:t>10.</a:t>
            </a:r>
            <a:endParaRPr lang="zh-CN" altLang="en-US" b="1" dirty="0">
              <a:latin typeface="Arial" pitchFamily="34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93" y="3356992"/>
            <a:ext cx="7493099" cy="2234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577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7" y="2996952"/>
            <a:ext cx="5953899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6" y="577724"/>
            <a:ext cx="9036496" cy="724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287719"/>
            <a:ext cx="3520662" cy="2118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97630" y="44902"/>
            <a:ext cx="28181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Arial" pitchFamily="34" charset="0"/>
              </a:rPr>
              <a:t>以前的</a:t>
            </a: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 smtClean="0">
                <a:latin typeface="Arial" pitchFamily="34" charset="0"/>
              </a:rPr>
              <a:t>10.</a:t>
            </a:r>
            <a:endParaRPr lang="zh-CN" altLang="en-US" b="1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63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92696"/>
            <a:ext cx="81676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36700" y="5286489"/>
            <a:ext cx="72036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sz="1600" b="1" dirty="0"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sz="1600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题</a:t>
            </a: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:    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错误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在于忽视了变速圆周加速度由切向和法向加速度两部分构成</a:t>
            </a:r>
            <a:endParaRPr lang="zh-CN" altLang="en-US" sz="1600" b="1" dirty="0">
              <a:latin typeface="Arial" pitchFamily="34" charset="0"/>
            </a:endParaRPr>
          </a:p>
        </p:txBody>
      </p:sp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1128" y="2385003"/>
            <a:ext cx="3657016" cy="264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7022" y="180516"/>
            <a:ext cx="21787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Arial" pitchFamily="34" charset="0"/>
              </a:rPr>
              <a:t>以前的</a:t>
            </a: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 smtClean="0">
                <a:latin typeface="Arial" pitchFamily="34" charset="0"/>
              </a:rPr>
              <a:t>2</a:t>
            </a:r>
            <a:endParaRPr lang="zh-CN" altLang="en-US" b="1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89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136" y="860990"/>
            <a:ext cx="65913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81588" y="5399058"/>
            <a:ext cx="8482899" cy="10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sz="1400" b="1" dirty="0" smtClean="0"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sz="1400" b="1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sz="1400" b="1" dirty="0" smtClean="0">
                <a:latin typeface="Times New Roman" pitchFamily="18" charset="0"/>
                <a:cs typeface="Times New Roman" pitchFamily="18" charset="0"/>
              </a:rPr>
              <a:t>题</a:t>
            </a:r>
            <a:endParaRPr lang="zh-CN" altLang="en-US" sz="600" dirty="0">
              <a:latin typeface="Arial" pitchFamily="34" charset="0"/>
            </a:endParaRPr>
          </a:p>
          <a:p>
            <a:pPr eaLnBrk="0" hangingPunct="0">
              <a:defRPr/>
            </a:pP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第一问没有问题</a:t>
            </a:r>
            <a:endParaRPr lang="zh-CN" altLang="en-US" sz="1600" b="1" dirty="0">
              <a:latin typeface="Arial" pitchFamily="34" charset="0"/>
            </a:endParaRPr>
          </a:p>
          <a:p>
            <a:pPr eaLnBrk="0" hangingPunct="0">
              <a:defRPr/>
            </a:pP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第二问 学生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利用 </a:t>
            </a:r>
            <a:r>
              <a:rPr lang="en-US" altLang="zh-CN" sz="1600" b="1" i="1" dirty="0" smtClean="0"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&gt; </a:t>
            </a:r>
            <a:r>
              <a:rPr lang="en-US" altLang="zh-CN" sz="1600" b="1" i="1" dirty="0" smtClean="0"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条件得到时间的关系，都认为初始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时刻 </a:t>
            </a:r>
            <a:r>
              <a:rPr lang="en-US" altLang="zh-CN" sz="1600" b="1" i="1" dirty="0" smtClean="0">
                <a:latin typeface="Times New Roman" pitchFamily="18" charset="0"/>
                <a:cs typeface="Times New Roman" pitchFamily="18" charset="0"/>
              </a:rPr>
              <a:t>t = 0 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时间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是所要求的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时刻</a:t>
            </a:r>
            <a:endParaRPr lang="en-US" altLang="zh-CN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第三问（仅</a:t>
            </a: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2016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年）：写出轨道半径一般表达式。</a:t>
            </a:r>
            <a:endParaRPr lang="zh-CN" altLang="en-US" sz="1600" b="1" dirty="0">
              <a:latin typeface="Arial" pitchFamily="34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32085" y="215581"/>
            <a:ext cx="107156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Arial" pitchFamily="34" charset="0"/>
              </a:rPr>
              <a:t>以前的</a:t>
            </a: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>
                <a:latin typeface="Arial" pitchFamily="34" charset="0"/>
              </a:rPr>
              <a:t>2.</a:t>
            </a:r>
            <a:endParaRPr lang="zh-CN" altLang="en-US" b="1" dirty="0">
              <a:latin typeface="Arial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69759"/>
            <a:ext cx="664845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509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26695" y="-18886"/>
            <a:ext cx="107156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Arial" pitchFamily="34" charset="0"/>
              </a:rPr>
              <a:t>以前的</a:t>
            </a: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 smtClean="0">
                <a:latin typeface="Arial" pitchFamily="34" charset="0"/>
              </a:rPr>
              <a:t>2.</a:t>
            </a:r>
            <a:endParaRPr lang="zh-CN" altLang="en-US" b="1" dirty="0">
              <a:latin typeface="Arial" pitchFamily="34" charset="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8388625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19335"/>
            <a:ext cx="803910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35" y="6006177"/>
            <a:ext cx="49244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26695" y="6006177"/>
            <a:ext cx="142096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altLang="en-US" sz="2000" b="1" dirty="0" smtClean="0">
                <a:latin typeface="Arial" pitchFamily="34" charset="0"/>
              </a:rPr>
              <a:t>答案：</a:t>
            </a:r>
            <a:endParaRPr lang="zh-CN" altLang="en-US" sz="2000" b="1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0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15616" y="4641976"/>
            <a:ext cx="641492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这个题目是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关于相对运动的。</a:t>
            </a:r>
            <a:endParaRPr lang="zh-CN" altLang="en-US" sz="1600" b="1" dirty="0">
              <a:latin typeface="Arial" pitchFamily="34" charset="0"/>
            </a:endParaRPr>
          </a:p>
          <a:p>
            <a:pPr eaLnBrk="0" hangingPunct="0">
              <a:defRPr/>
            </a:pP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有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的同学解题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思路混乱，反映出对相对运动的理解不是很到位。</a:t>
            </a:r>
            <a:endParaRPr lang="zh-CN" altLang="en-US" sz="1600" b="1" dirty="0">
              <a:latin typeface="Arial" pitchFamily="34" charset="0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243438" y="157517"/>
            <a:ext cx="18802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Arial" pitchFamily="34" charset="0"/>
              </a:rPr>
              <a:t>以前的</a:t>
            </a: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>
                <a:latin typeface="Arial" pitchFamily="34" charset="0"/>
              </a:rPr>
              <a:t>3.</a:t>
            </a:r>
            <a:endParaRPr lang="zh-CN" altLang="en-US" b="1" dirty="0">
              <a:latin typeface="Arial" pitchFamily="34" charset="0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641" y="1280036"/>
            <a:ext cx="1493434" cy="33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559955"/>
            <a:ext cx="8122079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3816424" cy="1890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089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159939"/>
            <a:ext cx="1071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zh-CN" altLang="en-US" b="1" dirty="0" smtClean="0">
                <a:latin typeface="Arial" pitchFamily="34" charset="0"/>
              </a:rPr>
              <a:t>作业</a:t>
            </a:r>
            <a:r>
              <a:rPr lang="en-US" altLang="zh-CN" b="1" dirty="0" smtClean="0">
                <a:latin typeface="Arial" pitchFamily="34" charset="0"/>
              </a:rPr>
              <a:t>2.</a:t>
            </a:r>
            <a:endParaRPr lang="zh-CN" altLang="en-US" b="1" dirty="0">
              <a:latin typeface="Arial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47118" y="5368860"/>
            <a:ext cx="854536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                         这个题目也是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关于相对运动的。</a:t>
            </a:r>
            <a:endParaRPr lang="zh-CN" altLang="en-US" sz="1600" b="1" dirty="0">
              <a:latin typeface="Arial" pitchFamily="34" charset="0"/>
            </a:endParaRPr>
          </a:p>
          <a:p>
            <a:pPr eaLnBrk="0" hangingPunct="0">
              <a:defRPr/>
            </a:pP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                        有的同学解题</a:t>
            </a:r>
            <a:r>
              <a:rPr lang="zh-CN" altLang="en-US" sz="1600" b="1" dirty="0">
                <a:latin typeface="Times New Roman" pitchFamily="18" charset="0"/>
                <a:cs typeface="Times New Roman" pitchFamily="18" charset="0"/>
              </a:rPr>
              <a:t>思路混乱，反映出对相对运动的理解不是很到位。</a:t>
            </a:r>
            <a:endParaRPr lang="zh-CN" altLang="en-US" sz="1600" b="1" dirty="0">
              <a:latin typeface="Arial" pitchFamily="34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18" y="623353"/>
            <a:ext cx="8077200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74" y="1700808"/>
            <a:ext cx="3816424" cy="3312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095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1898</TotalTime>
  <Words>920</Words>
  <Application>Microsoft Office PowerPoint</Application>
  <PresentationFormat>全屏显示(4:3)</PresentationFormat>
  <Paragraphs>111</Paragraphs>
  <Slides>44</Slides>
  <Notes>6</Notes>
  <HiddenSlides>10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6" baseType="lpstr">
      <vt:lpstr>Office 主题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DLUT</cp:lastModifiedBy>
  <cp:revision>104</cp:revision>
  <dcterms:created xsi:type="dcterms:W3CDTF">2016-06-12T01:34:11Z</dcterms:created>
  <dcterms:modified xsi:type="dcterms:W3CDTF">2020-05-27T01:19:37Z</dcterms:modified>
</cp:coreProperties>
</file>